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Open Sans" panose="020B0606030504020204" pitchFamily="34" charset="0"/>
      <p:regular r:id="rId20"/>
    </p:embeddedFont>
    <p:embeddedFont>
      <p:font typeface="Open Sans Bold" panose="020B0806030504020204" charset="0"/>
      <p:regular r:id="rId21"/>
    </p:embeddedFont>
    <p:embeddedFont>
      <p:font typeface="Open Sans Italics"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9" d="100"/>
          <a:sy n="49" d="100"/>
        </p:scale>
        <p:origin x="34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hyperlink" Target="https://nttuan8.com/bai-4-least-squares-generative-adversarial-networks-lsgan/"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efrosgans.eecs.berkeley.edu/pix2pix/datasets/facades.tar.gz" TargetMode="Externa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efrosgans.eecs.berkeley.edu/pix2pix/datasets/facades.tar.gz"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efrosgans.eecs.berkeley.edu/pix2pix/datasets/facades.tar.gz" TargetMode="Externa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TextBox 4"/>
          <p:cNvSpPr txBox="1"/>
          <p:nvPr/>
        </p:nvSpPr>
        <p:spPr>
          <a:xfrm>
            <a:off x="1463040" y="2545762"/>
            <a:ext cx="15361920" cy="1095375"/>
          </a:xfrm>
          <a:prstGeom prst="rect">
            <a:avLst/>
          </a:prstGeom>
        </p:spPr>
        <p:txBody>
          <a:bodyPr lIns="0" tIns="0" rIns="0" bIns="0" rtlCol="0" anchor="t">
            <a:spAutoFit/>
          </a:bodyPr>
          <a:lstStyle/>
          <a:p>
            <a:pPr algn="ctr">
              <a:lnSpc>
                <a:spcPts val="8640"/>
              </a:lnSpc>
            </a:pPr>
            <a:r>
              <a:rPr lang="en-US" sz="7200" spc="-286">
                <a:solidFill>
                  <a:srgbClr val="000000"/>
                </a:solidFill>
                <a:latin typeface="Open Sans Bold"/>
              </a:rPr>
              <a:t>BÁO CÁO BÀI TẬP HỌC SÂU</a:t>
            </a:r>
          </a:p>
        </p:txBody>
      </p:sp>
      <p:sp>
        <p:nvSpPr>
          <p:cNvPr id="5" name="TextBox 5"/>
          <p:cNvSpPr txBox="1"/>
          <p:nvPr/>
        </p:nvSpPr>
        <p:spPr>
          <a:xfrm>
            <a:off x="504489" y="4174672"/>
            <a:ext cx="17279022" cy="1670662"/>
          </a:xfrm>
          <a:prstGeom prst="rect">
            <a:avLst/>
          </a:prstGeom>
        </p:spPr>
        <p:txBody>
          <a:bodyPr lIns="0" tIns="0" rIns="0" bIns="0" rtlCol="0" anchor="t">
            <a:spAutoFit/>
          </a:bodyPr>
          <a:lstStyle/>
          <a:p>
            <a:pPr algn="ctr">
              <a:lnSpc>
                <a:spcPts val="4184"/>
              </a:lnSpc>
            </a:pPr>
            <a:r>
              <a:rPr lang="en-US" sz="6199" spc="-241">
                <a:solidFill>
                  <a:srgbClr val="1F497D"/>
                </a:solidFill>
                <a:latin typeface="Open Sans Bold"/>
              </a:rPr>
              <a:t> Image-to-Image Translation with Conditional</a:t>
            </a:r>
          </a:p>
          <a:p>
            <a:pPr algn="ctr">
              <a:lnSpc>
                <a:spcPts val="4184"/>
              </a:lnSpc>
            </a:pPr>
            <a:endParaRPr lang="en-US" sz="6199" spc="-241">
              <a:solidFill>
                <a:srgbClr val="1F497D"/>
              </a:solidFill>
              <a:latin typeface="Open Sans Bold"/>
            </a:endParaRPr>
          </a:p>
          <a:p>
            <a:pPr algn="ctr">
              <a:lnSpc>
                <a:spcPts val="4184"/>
              </a:lnSpc>
            </a:pPr>
            <a:r>
              <a:rPr lang="en-US" sz="6199" spc="-247">
                <a:solidFill>
                  <a:srgbClr val="1F497D"/>
                </a:solidFill>
                <a:latin typeface="Open Sans Bold"/>
              </a:rPr>
              <a:t>Adversarial Networks (Pix2pix)</a:t>
            </a:r>
          </a:p>
        </p:txBody>
      </p:sp>
      <p:sp>
        <p:nvSpPr>
          <p:cNvPr id="6" name="TextBox 6"/>
          <p:cNvSpPr txBox="1"/>
          <p:nvPr/>
        </p:nvSpPr>
        <p:spPr>
          <a:xfrm>
            <a:off x="1143000" y="5845334"/>
            <a:ext cx="7859348" cy="2338974"/>
          </a:xfrm>
          <a:prstGeom prst="rect">
            <a:avLst/>
          </a:prstGeom>
        </p:spPr>
        <p:txBody>
          <a:bodyPr lIns="0" tIns="0" rIns="0" bIns="0" rtlCol="0" anchor="t">
            <a:spAutoFit/>
          </a:bodyPr>
          <a:lstStyle/>
          <a:p>
            <a:pPr algn="l">
              <a:lnSpc>
                <a:spcPts val="4598"/>
              </a:lnSpc>
            </a:pPr>
            <a:r>
              <a:rPr lang="en-US" sz="3831" spc="-145" dirty="0">
                <a:solidFill>
                  <a:srgbClr val="000000"/>
                </a:solidFill>
                <a:latin typeface="Open Sans Bold"/>
              </a:rPr>
              <a:t>Thành </a:t>
            </a:r>
            <a:r>
              <a:rPr lang="en-US" sz="3831" spc="-145" dirty="0" err="1">
                <a:solidFill>
                  <a:srgbClr val="000000"/>
                </a:solidFill>
                <a:latin typeface="Open Sans Bold"/>
              </a:rPr>
              <a:t>viên</a:t>
            </a:r>
            <a:r>
              <a:rPr lang="en-US" sz="3831" spc="-145" dirty="0">
                <a:solidFill>
                  <a:srgbClr val="000000"/>
                </a:solidFill>
                <a:latin typeface="Open Sans Bold"/>
              </a:rPr>
              <a:t> </a:t>
            </a:r>
            <a:r>
              <a:rPr lang="en-US" sz="3831" spc="-145" dirty="0" err="1">
                <a:solidFill>
                  <a:srgbClr val="000000"/>
                </a:solidFill>
                <a:latin typeface="Open Sans Bold"/>
              </a:rPr>
              <a:t>thực</a:t>
            </a:r>
            <a:r>
              <a:rPr lang="en-US" sz="3831" spc="-145" dirty="0">
                <a:solidFill>
                  <a:srgbClr val="000000"/>
                </a:solidFill>
                <a:latin typeface="Open Sans Bold"/>
              </a:rPr>
              <a:t> </a:t>
            </a:r>
            <a:r>
              <a:rPr lang="en-US" sz="3831" spc="-145" dirty="0" err="1">
                <a:solidFill>
                  <a:srgbClr val="000000"/>
                </a:solidFill>
                <a:latin typeface="Open Sans Bold"/>
              </a:rPr>
              <a:t>hiện</a:t>
            </a:r>
            <a:r>
              <a:rPr lang="en-US" sz="3831" spc="-145" dirty="0">
                <a:solidFill>
                  <a:srgbClr val="000000"/>
                </a:solidFill>
                <a:latin typeface="Open Sans Bold"/>
              </a:rPr>
              <a:t>: </a:t>
            </a:r>
          </a:p>
          <a:p>
            <a:pPr algn="l">
              <a:lnSpc>
                <a:spcPts val="4598"/>
              </a:lnSpc>
            </a:pPr>
            <a:r>
              <a:rPr lang="en-US" sz="3831" spc="-145" dirty="0">
                <a:solidFill>
                  <a:srgbClr val="000000"/>
                </a:solidFill>
                <a:latin typeface="Open Sans Bold"/>
              </a:rPr>
              <a:t>Lê Văn </a:t>
            </a:r>
            <a:r>
              <a:rPr lang="en-US" sz="3831" spc="-145" dirty="0" err="1">
                <a:solidFill>
                  <a:srgbClr val="000000"/>
                </a:solidFill>
                <a:latin typeface="Open Sans Bold"/>
              </a:rPr>
              <a:t>Phước</a:t>
            </a:r>
            <a:endParaRPr lang="en-US" sz="3831" spc="-145" dirty="0">
              <a:solidFill>
                <a:srgbClr val="000000"/>
              </a:solidFill>
              <a:latin typeface="Open Sans Bold"/>
            </a:endParaRPr>
          </a:p>
          <a:p>
            <a:pPr algn="l">
              <a:lnSpc>
                <a:spcPts val="4598"/>
              </a:lnSpc>
            </a:pPr>
            <a:r>
              <a:rPr lang="en-US" sz="3831" spc="-149" dirty="0">
                <a:solidFill>
                  <a:srgbClr val="000000"/>
                </a:solidFill>
                <a:latin typeface="Open Sans Bold"/>
              </a:rPr>
              <a:t>Võ Văn </a:t>
            </a:r>
            <a:r>
              <a:rPr lang="en-US" sz="3831" spc="-149" dirty="0" err="1">
                <a:solidFill>
                  <a:srgbClr val="000000"/>
                </a:solidFill>
                <a:latin typeface="Open Sans Bold"/>
              </a:rPr>
              <a:t>Nguyên</a:t>
            </a:r>
            <a:endParaRPr lang="en-US" sz="3831" spc="-149" dirty="0">
              <a:solidFill>
                <a:srgbClr val="000000"/>
              </a:solidFill>
              <a:latin typeface="Open Sans Bold"/>
            </a:endParaRPr>
          </a:p>
          <a:p>
            <a:pPr algn="l">
              <a:lnSpc>
                <a:spcPts val="4598"/>
              </a:lnSpc>
            </a:pPr>
            <a:r>
              <a:rPr lang="en-US" sz="3831" spc="-149" dirty="0">
                <a:solidFill>
                  <a:srgbClr val="000000"/>
                </a:solidFill>
                <a:latin typeface="Open Sans Bold"/>
              </a:rPr>
              <a:t>Lê </a:t>
            </a:r>
            <a:r>
              <a:rPr lang="en-US" sz="3831" spc="-149" dirty="0" err="1">
                <a:solidFill>
                  <a:srgbClr val="000000"/>
                </a:solidFill>
                <a:latin typeface="Open Sans Bold"/>
              </a:rPr>
              <a:t>Đức</a:t>
            </a:r>
            <a:r>
              <a:rPr lang="en-US" sz="3831" spc="-149" dirty="0">
                <a:solidFill>
                  <a:srgbClr val="000000"/>
                </a:solidFill>
                <a:latin typeface="Open Sans Bold"/>
              </a:rPr>
              <a:t> </a:t>
            </a:r>
            <a:r>
              <a:rPr lang="en-US" sz="3831" spc="-149" dirty="0" err="1">
                <a:solidFill>
                  <a:srgbClr val="000000"/>
                </a:solidFill>
                <a:latin typeface="Open Sans Bold"/>
              </a:rPr>
              <a:t>Hiệu</a:t>
            </a:r>
            <a:endParaRPr lang="en-US" sz="3831" spc="-149" dirty="0">
              <a:solidFill>
                <a:srgbClr val="000000"/>
              </a:solidFill>
              <a:latin typeface="Open Sans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378574" y="4724902"/>
            <a:ext cx="17714197" cy="5562098"/>
          </a:xfrm>
          <a:custGeom>
            <a:avLst/>
            <a:gdLst/>
            <a:ahLst/>
            <a:cxnLst/>
            <a:rect l="l" t="t" r="r" b="b"/>
            <a:pathLst>
              <a:path w="17714197" h="5562098">
                <a:moveTo>
                  <a:pt x="0" y="0"/>
                </a:moveTo>
                <a:lnTo>
                  <a:pt x="17714197" y="0"/>
                </a:lnTo>
                <a:lnTo>
                  <a:pt x="17714197" y="5562098"/>
                </a:lnTo>
                <a:lnTo>
                  <a:pt x="0" y="5562098"/>
                </a:lnTo>
                <a:lnTo>
                  <a:pt x="0" y="0"/>
                </a:lnTo>
                <a:close/>
              </a:path>
            </a:pathLst>
          </a:custGeom>
          <a:blipFill>
            <a:blip r:embed="rId3"/>
            <a:stretch>
              <a:fillRect t="-22533" b="-17411"/>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5. PatchGan</a:t>
            </a:r>
          </a:p>
        </p:txBody>
      </p:sp>
      <p:sp>
        <p:nvSpPr>
          <p:cNvPr id="6" name="TextBox 6"/>
          <p:cNvSpPr txBox="1"/>
          <p:nvPr/>
        </p:nvSpPr>
        <p:spPr>
          <a:xfrm>
            <a:off x="374611" y="785732"/>
            <a:ext cx="17718159" cy="4778893"/>
          </a:xfrm>
          <a:prstGeom prst="rect">
            <a:avLst/>
          </a:prstGeom>
        </p:spPr>
        <p:txBody>
          <a:bodyPr lIns="0" tIns="0" rIns="0" bIns="0" rtlCol="0" anchor="t">
            <a:spAutoFit/>
          </a:bodyPr>
          <a:lstStyle/>
          <a:p>
            <a:pPr algn="just">
              <a:lnSpc>
                <a:spcPts val="3782"/>
              </a:lnSpc>
            </a:pPr>
            <a:r>
              <a:rPr lang="en-US" sz="3154" spc="-123">
                <a:solidFill>
                  <a:srgbClr val="000000"/>
                </a:solidFill>
                <a:latin typeface="Open Sans"/>
              </a:rPr>
              <a:t>Ví dụ đơn giản về patchGAN</a:t>
            </a:r>
          </a:p>
          <a:p>
            <a:pPr algn="just">
              <a:lnSpc>
                <a:spcPts val="3782"/>
              </a:lnSpc>
            </a:pPr>
            <a:r>
              <a:rPr lang="en-US" sz="3154" spc="-123">
                <a:solidFill>
                  <a:srgbClr val="000000"/>
                </a:solidFill>
                <a:latin typeface="Open Sans"/>
              </a:rPr>
              <a:t>Hình trên ví dụ ảnh input kích thước 10*10, mình muốn thực hiện patch trên từng vùng nhỏ 7*7 và muốn output là 2*2. Mình thấy các vùng 7*7 sẽ bị chồng lên nhau, nhưng nó không ảnh hưởng. Mục tiêu là mỗi ô ở output tương ứng với bài toán binary classification xem patch 7*7 ở input là ảnh thật hay ảnh fake.</a:t>
            </a:r>
          </a:p>
          <a:p>
            <a:pPr algn="just">
              <a:lnSpc>
                <a:spcPts val="3782"/>
              </a:lnSpc>
            </a:pPr>
            <a:r>
              <a:rPr lang="en-US" sz="3154" spc="-123">
                <a:solidFill>
                  <a:srgbClr val="000000"/>
                </a:solidFill>
                <a:latin typeface="Open Sans"/>
              </a:rPr>
              <a:t>PatchGAN discriminator hay hơn ở chỗ là nó sẽ phân loại từng patch nhỏ một hay thì cả ảnh nên sẽ tốt hơn. Tất nhiên khi train discriminator với ảnh thật ta mong muốn output ra tất cả các patch là 1, còn với ảnh fake tất cả các patch là 0. Ngược lại khi train generator ta mong muốn với ảnh fake tất cả các patch là 1.</a:t>
            </a:r>
          </a:p>
          <a:p>
            <a:pPr algn="just">
              <a:lnSpc>
                <a:spcPts val="3785"/>
              </a:lnSpc>
            </a:pPr>
            <a:endParaRPr lang="en-US" sz="3154" spc="-123">
              <a:solidFill>
                <a:srgbClr val="000000"/>
              </a:solidFill>
              <a:latin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grpSp>
        <p:nvGrpSpPr>
          <p:cNvPr id="4" name="Group 4"/>
          <p:cNvGrpSpPr/>
          <p:nvPr/>
        </p:nvGrpSpPr>
        <p:grpSpPr>
          <a:xfrm>
            <a:off x="-348953" y="1028700"/>
            <a:ext cx="13990878" cy="8570234"/>
            <a:chOff x="0" y="0"/>
            <a:chExt cx="18654504" cy="11426979"/>
          </a:xfrm>
        </p:grpSpPr>
        <p:sp>
          <p:nvSpPr>
            <p:cNvPr id="5" name="Freeform 5"/>
            <p:cNvSpPr/>
            <p:nvPr/>
          </p:nvSpPr>
          <p:spPr>
            <a:xfrm>
              <a:off x="0" y="0"/>
              <a:ext cx="18654513" cy="11426920"/>
            </a:xfrm>
            <a:custGeom>
              <a:avLst/>
              <a:gdLst/>
              <a:ahLst/>
              <a:cxnLst/>
              <a:rect l="l" t="t" r="r" b="b"/>
              <a:pathLst>
                <a:path w="18654513" h="11426920">
                  <a:moveTo>
                    <a:pt x="0" y="0"/>
                  </a:moveTo>
                  <a:lnTo>
                    <a:pt x="18654513" y="0"/>
                  </a:lnTo>
                  <a:lnTo>
                    <a:pt x="18654513" y="11426920"/>
                  </a:lnTo>
                  <a:lnTo>
                    <a:pt x="0" y="11426920"/>
                  </a:lnTo>
                  <a:lnTo>
                    <a:pt x="0" y="0"/>
                  </a:lnTo>
                  <a:close/>
                </a:path>
              </a:pathLst>
            </a:custGeom>
            <a:blipFill>
              <a:blip r:embed="rId3"/>
              <a:stretch>
                <a:fillRect t="-23" b="-23"/>
              </a:stretch>
            </a:blipFill>
          </p:spPr>
        </p:sp>
      </p:grpSp>
      <p:sp>
        <p:nvSpPr>
          <p:cNvPr id="6" name="TextBox 6"/>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6. Loss function</a:t>
            </a:r>
          </a:p>
        </p:txBody>
      </p:sp>
      <p:sp>
        <p:nvSpPr>
          <p:cNvPr id="7" name="TextBox 7"/>
          <p:cNvSpPr txBox="1"/>
          <p:nvPr/>
        </p:nvSpPr>
        <p:spPr>
          <a:xfrm>
            <a:off x="13444487" y="852375"/>
            <a:ext cx="4843513" cy="8534638"/>
          </a:xfrm>
          <a:prstGeom prst="rect">
            <a:avLst/>
          </a:prstGeom>
        </p:spPr>
        <p:txBody>
          <a:bodyPr lIns="0" tIns="0" rIns="0" bIns="0" rtlCol="0" anchor="t">
            <a:spAutoFit/>
          </a:bodyPr>
          <a:lstStyle/>
          <a:p>
            <a:pPr>
              <a:lnSpc>
                <a:spcPts val="4219"/>
              </a:lnSpc>
            </a:pPr>
            <a:r>
              <a:rPr lang="en-US" sz="3519" spc="-137">
                <a:solidFill>
                  <a:srgbClr val="000000"/>
                </a:solidFill>
                <a:latin typeface="Open Sans"/>
              </a:rPr>
              <a:t>Loss function của pix2pix giống với GAN bình thường. Trong paper gốc tác giả sử dụng </a:t>
            </a:r>
            <a:r>
              <a:rPr lang="en-US" sz="3519" u="sng" spc="-137">
                <a:solidFill>
                  <a:srgbClr val="000000"/>
                </a:solidFill>
                <a:latin typeface="Open Sans"/>
                <a:hlinkClick r:id="rId4" tooltip="https://nttuan8.com/bai-4-least-squares-generative-adversarial-networks-lsgan/"/>
              </a:rPr>
              <a:t>LSGAN</a:t>
            </a:r>
            <a:r>
              <a:rPr lang="en-US" sz="3519" spc="-137">
                <a:solidFill>
                  <a:srgbClr val="000000"/>
                </a:solidFill>
                <a:latin typeface="Open Sans"/>
              </a:rPr>
              <a:t>. Bên cạnh đó tác giả còn sử dụng L1 giữa output của Generator và otuput thật trong dataset.</a:t>
            </a:r>
          </a:p>
          <a:p>
            <a:pPr>
              <a:lnSpc>
                <a:spcPts val="4222"/>
              </a:lnSpc>
            </a:pPr>
            <a:r>
              <a:rPr lang="en-US" sz="3519" spc="-139">
                <a:solidFill>
                  <a:srgbClr val="000000"/>
                </a:solidFill>
                <a:latin typeface="Open Sans"/>
              </a:rPr>
              <a:t>Ta có thể thấy là GAN loss học được các chi tiết khung ảnh nhiều hơn còn L1 sẽ học được các chi tiết nhỏ (style) của ảnh. 2 loss kết hợp với nhau sẽ cho ra kết quả tốt hơn.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a:hlinkClick r:id="rId2" tooltip="http://efrosgans.eecs.berkeley.edu/pix2pix/datasets/facades.tar.gz"/>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t="-139" b="-139"/>
              </a:stretch>
            </a:blipFill>
          </p:spPr>
        </p:sp>
      </p:grpSp>
      <p:sp>
        <p:nvSpPr>
          <p:cNvPr id="4" name="TextBox 4"/>
          <p:cNvSpPr txBox="1"/>
          <p:nvPr/>
        </p:nvSpPr>
        <p:spPr>
          <a:xfrm>
            <a:off x="574420" y="1019175"/>
            <a:ext cx="17249953" cy="7973719"/>
          </a:xfrm>
          <a:prstGeom prst="rect">
            <a:avLst/>
          </a:prstGeom>
        </p:spPr>
        <p:txBody>
          <a:bodyPr lIns="0" tIns="0" rIns="0" bIns="0" rtlCol="0" anchor="t">
            <a:spAutoFit/>
          </a:bodyPr>
          <a:lstStyle/>
          <a:p>
            <a:pPr>
              <a:lnSpc>
                <a:spcPts val="5703"/>
              </a:lnSpc>
            </a:pPr>
            <a:r>
              <a:rPr lang="en-US" sz="4757" spc="-185">
                <a:solidFill>
                  <a:srgbClr val="000000"/>
                </a:solidFill>
                <a:latin typeface="Open Sans"/>
              </a:rPr>
              <a:t>- Dataset:  Facades(400 image train, 100 image val, 106 image test) </a:t>
            </a:r>
          </a:p>
          <a:p>
            <a:pPr>
              <a:lnSpc>
                <a:spcPts val="5703"/>
              </a:lnSpc>
            </a:pPr>
            <a:r>
              <a:rPr lang="en-US" sz="4757" spc="-185">
                <a:solidFill>
                  <a:srgbClr val="000000"/>
                </a:solidFill>
                <a:latin typeface="Open Sans"/>
              </a:rPr>
              <a:t>- Mổi ảnh có kích thước 512*256*3 tách thành ảnh thật và ảnh đầu vào của Gennerator 256*256*3. Chúng được:</a:t>
            </a:r>
          </a:p>
          <a:p>
            <a:pPr>
              <a:lnSpc>
                <a:spcPts val="5703"/>
              </a:lnSpc>
            </a:pPr>
            <a:r>
              <a:rPr lang="en-US" sz="4757" spc="-185">
                <a:solidFill>
                  <a:srgbClr val="000000"/>
                </a:solidFill>
                <a:latin typeface="Open Sans"/>
              </a:rPr>
              <a:t>+ resize: (256*256*3) -&gt; (286*286*3)</a:t>
            </a:r>
          </a:p>
          <a:p>
            <a:pPr>
              <a:lnSpc>
                <a:spcPts val="5703"/>
              </a:lnSpc>
            </a:pPr>
            <a:r>
              <a:rPr lang="en-US" sz="4757" spc="-185">
                <a:solidFill>
                  <a:srgbClr val="000000"/>
                </a:solidFill>
                <a:latin typeface="Open Sans"/>
              </a:rPr>
              <a:t>+ random_crop: (286*286*3) -&gt; (256*256*3) (cắt cùng 1 vùng)</a:t>
            </a:r>
          </a:p>
          <a:p>
            <a:pPr>
              <a:lnSpc>
                <a:spcPts val="5703"/>
              </a:lnSpc>
            </a:pPr>
            <a:r>
              <a:rPr lang="en-US" sz="4757" spc="-185">
                <a:solidFill>
                  <a:srgbClr val="000000"/>
                </a:solidFill>
                <a:latin typeface="Open Sans"/>
              </a:rPr>
              <a:t>+ flip_left_right với sắc xuất là 50%</a:t>
            </a:r>
          </a:p>
          <a:p>
            <a:pPr>
              <a:lnSpc>
                <a:spcPts val="5703"/>
              </a:lnSpc>
            </a:pPr>
            <a:endParaRPr lang="en-US" sz="4757" spc="-185">
              <a:solidFill>
                <a:srgbClr val="000000"/>
              </a:solidFill>
              <a:latin typeface="Open Sans"/>
            </a:endParaRPr>
          </a:p>
          <a:p>
            <a:pPr>
              <a:lnSpc>
                <a:spcPts val="5703"/>
              </a:lnSpc>
            </a:pPr>
            <a:endParaRPr lang="en-US" sz="4757" spc="-185">
              <a:solidFill>
                <a:srgbClr val="000000"/>
              </a:solidFill>
              <a:latin typeface="Open Sans"/>
            </a:endParaRPr>
          </a:p>
          <a:p>
            <a:pPr>
              <a:lnSpc>
                <a:spcPts val="5703"/>
              </a:lnSpc>
            </a:pPr>
            <a:endParaRPr lang="en-US" sz="4757" spc="-185">
              <a:solidFill>
                <a:srgbClr val="000000"/>
              </a:solidFill>
              <a:latin typeface="Open Sans"/>
            </a:endParaRPr>
          </a:p>
          <a:p>
            <a:pPr>
              <a:lnSpc>
                <a:spcPts val="5703"/>
              </a:lnSpc>
            </a:pPr>
            <a:endParaRPr lang="en-US" sz="4757" spc="-185">
              <a:solidFill>
                <a:srgbClr val="000000"/>
              </a:solidFill>
              <a:latin typeface="Open Sans"/>
            </a:endParaRPr>
          </a:p>
          <a:p>
            <a:pPr>
              <a:lnSpc>
                <a:spcPts val="5708"/>
              </a:lnSpc>
            </a:pPr>
            <a:endParaRPr lang="en-US" sz="4757" spc="-185">
              <a:solidFill>
                <a:srgbClr val="000000"/>
              </a:solidFill>
              <a:latin typeface="Open Sans"/>
            </a:endParaRPr>
          </a:p>
        </p:txBody>
      </p:sp>
      <p:sp>
        <p:nvSpPr>
          <p:cNvPr id="5" name="Freeform 5"/>
          <p:cNvSpPr/>
          <p:nvPr/>
        </p:nvSpPr>
        <p:spPr>
          <a:xfrm>
            <a:off x="9555967" y="5367984"/>
            <a:ext cx="8732033" cy="4366016"/>
          </a:xfrm>
          <a:custGeom>
            <a:avLst/>
            <a:gdLst/>
            <a:ahLst/>
            <a:cxnLst/>
            <a:rect l="l" t="t" r="r" b="b"/>
            <a:pathLst>
              <a:path w="8732033" h="4366016">
                <a:moveTo>
                  <a:pt x="0" y="0"/>
                </a:moveTo>
                <a:lnTo>
                  <a:pt x="8732033" y="0"/>
                </a:lnTo>
                <a:lnTo>
                  <a:pt x="8732033" y="4366017"/>
                </a:lnTo>
                <a:lnTo>
                  <a:pt x="0" y="4366017"/>
                </a:lnTo>
                <a:lnTo>
                  <a:pt x="0" y="0"/>
                </a:lnTo>
                <a:close/>
              </a:path>
            </a:pathLst>
          </a:custGeom>
          <a:blipFill>
            <a:blip r:embed="rId4"/>
            <a:stretch>
              <a:fillRect/>
            </a:stretch>
          </a:blipFill>
        </p:spPr>
      </p:sp>
      <p:sp>
        <p:nvSpPr>
          <p:cNvPr id="6" name="Freeform 6"/>
          <p:cNvSpPr/>
          <p:nvPr/>
        </p:nvSpPr>
        <p:spPr>
          <a:xfrm>
            <a:off x="220379" y="5367984"/>
            <a:ext cx="8979018" cy="4489509"/>
          </a:xfrm>
          <a:custGeom>
            <a:avLst/>
            <a:gdLst/>
            <a:ahLst/>
            <a:cxnLst/>
            <a:rect l="l" t="t" r="r" b="b"/>
            <a:pathLst>
              <a:path w="8979018" h="4489509">
                <a:moveTo>
                  <a:pt x="0" y="0"/>
                </a:moveTo>
                <a:lnTo>
                  <a:pt x="8979017" y="0"/>
                </a:lnTo>
                <a:lnTo>
                  <a:pt x="8979017" y="4489509"/>
                </a:lnTo>
                <a:lnTo>
                  <a:pt x="0" y="4489509"/>
                </a:lnTo>
                <a:lnTo>
                  <a:pt x="0" y="0"/>
                </a:lnTo>
                <a:close/>
              </a:path>
            </a:pathLst>
          </a:custGeom>
          <a:blipFill>
            <a:blip r:embed="rId5"/>
            <a:stretch>
              <a:fillRect/>
            </a:stretch>
          </a:blipFill>
        </p:spPr>
      </p:sp>
      <p:sp>
        <p:nvSpPr>
          <p:cNvPr id="7" name="TextBox 7"/>
          <p:cNvSpPr txBox="1"/>
          <p:nvPr/>
        </p:nvSpPr>
        <p:spPr>
          <a:xfrm>
            <a:off x="2011680" y="-90488"/>
            <a:ext cx="16276320" cy="876275"/>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7.Code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a:hlinkClick r:id="rId2" tooltip="http://efrosgans.eecs.berkeley.edu/pix2pix/datasets/facades.tar.gz"/>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t="-139" b="-139"/>
              </a:stretch>
            </a:blipFill>
          </p:spPr>
        </p:sp>
      </p:grpSp>
      <p:sp>
        <p:nvSpPr>
          <p:cNvPr id="4" name="TextBox 4"/>
          <p:cNvSpPr txBox="1"/>
          <p:nvPr/>
        </p:nvSpPr>
        <p:spPr>
          <a:xfrm>
            <a:off x="564895" y="1019175"/>
            <a:ext cx="17249953" cy="4353777"/>
          </a:xfrm>
          <a:prstGeom prst="rect">
            <a:avLst/>
          </a:prstGeom>
        </p:spPr>
        <p:txBody>
          <a:bodyPr lIns="0" tIns="0" rIns="0" bIns="0" rtlCol="0" anchor="t">
            <a:spAutoFit/>
          </a:bodyPr>
          <a:lstStyle/>
          <a:p>
            <a:pPr>
              <a:lnSpc>
                <a:spcPts val="5703"/>
              </a:lnSpc>
            </a:pPr>
            <a:r>
              <a:rPr lang="en-US" sz="4757" spc="-185">
                <a:solidFill>
                  <a:srgbClr val="000000"/>
                </a:solidFill>
                <a:latin typeface="Open Sans"/>
              </a:rPr>
              <a:t>Training: steps = 40000, batch_size = 1</a:t>
            </a:r>
          </a:p>
          <a:p>
            <a:pPr>
              <a:lnSpc>
                <a:spcPts val="5703"/>
              </a:lnSpc>
            </a:pPr>
            <a:r>
              <a:rPr lang="en-US" sz="4757" spc="-185">
                <a:solidFill>
                  <a:srgbClr val="000000"/>
                </a:solidFill>
                <a:latin typeface="Open Sans"/>
              </a:rPr>
              <a:t>=&gt; epochs = 100</a:t>
            </a:r>
          </a:p>
          <a:p>
            <a:pPr>
              <a:lnSpc>
                <a:spcPts val="5703"/>
              </a:lnSpc>
            </a:pPr>
            <a:r>
              <a:rPr lang="en-US" sz="4757" spc="-185">
                <a:solidFill>
                  <a:srgbClr val="000000"/>
                </a:solidFill>
                <a:latin typeface="Open Sans"/>
              </a:rPr>
              <a:t>Pix2pix tính loss tương tự như mạng Gan nhưng khác ở:</a:t>
            </a:r>
          </a:p>
          <a:p>
            <a:pPr>
              <a:lnSpc>
                <a:spcPts val="5703"/>
              </a:lnSpc>
            </a:pPr>
            <a:r>
              <a:rPr lang="en-US" sz="4757" spc="-185">
                <a:solidFill>
                  <a:srgbClr val="000000"/>
                </a:solidFill>
                <a:latin typeface="Open Sans"/>
              </a:rPr>
              <a:t>generator_loss = gan_loss + (LAMBDA * l1_loss) với LAMBDA = 100</a:t>
            </a:r>
          </a:p>
          <a:p>
            <a:pPr>
              <a:lnSpc>
                <a:spcPts val="5703"/>
              </a:lnSpc>
            </a:pPr>
            <a:endParaRPr lang="en-US" sz="4757" spc="-185">
              <a:solidFill>
                <a:srgbClr val="000000"/>
              </a:solidFill>
              <a:latin typeface="Open Sans"/>
            </a:endParaRPr>
          </a:p>
          <a:p>
            <a:pPr>
              <a:lnSpc>
                <a:spcPts val="5708"/>
              </a:lnSpc>
            </a:pPr>
            <a:endParaRPr lang="en-US" sz="4757" spc="-185">
              <a:solidFill>
                <a:srgbClr val="000000"/>
              </a:solidFill>
              <a:latin typeface="Open Sans"/>
            </a:endParaRPr>
          </a:p>
        </p:txBody>
      </p:sp>
      <p:sp>
        <p:nvSpPr>
          <p:cNvPr id="5" name="TextBox 5"/>
          <p:cNvSpPr txBox="1"/>
          <p:nvPr/>
        </p:nvSpPr>
        <p:spPr>
          <a:xfrm>
            <a:off x="2011680" y="-90488"/>
            <a:ext cx="16276320" cy="876275"/>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7.Code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a:hlinkClick r:id="rId2" tooltip="http://efrosgans.eecs.berkeley.edu/pix2pix/datasets/facades.tar.gz"/>
            </p:cNvPr>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3"/>
              <a:stretch>
                <a:fillRect t="-139" b="-139"/>
              </a:stretch>
            </a:blipFill>
          </p:spPr>
        </p:sp>
      </p:grpSp>
      <p:sp>
        <p:nvSpPr>
          <p:cNvPr id="4" name="Freeform 4"/>
          <p:cNvSpPr/>
          <p:nvPr/>
        </p:nvSpPr>
        <p:spPr>
          <a:xfrm>
            <a:off x="564895" y="2246307"/>
            <a:ext cx="17477081" cy="5690562"/>
          </a:xfrm>
          <a:custGeom>
            <a:avLst/>
            <a:gdLst/>
            <a:ahLst/>
            <a:cxnLst/>
            <a:rect l="l" t="t" r="r" b="b"/>
            <a:pathLst>
              <a:path w="17477081" h="5690562">
                <a:moveTo>
                  <a:pt x="0" y="0"/>
                </a:moveTo>
                <a:lnTo>
                  <a:pt x="17477081" y="0"/>
                </a:lnTo>
                <a:lnTo>
                  <a:pt x="17477081" y="5690561"/>
                </a:lnTo>
                <a:lnTo>
                  <a:pt x="0" y="5690561"/>
                </a:lnTo>
                <a:lnTo>
                  <a:pt x="0" y="0"/>
                </a:lnTo>
                <a:close/>
              </a:path>
            </a:pathLst>
          </a:custGeom>
          <a:blipFill>
            <a:blip r:embed="rId4"/>
            <a:stretch>
              <a:fillRect/>
            </a:stretch>
          </a:blipFill>
        </p:spPr>
      </p:sp>
      <p:sp>
        <p:nvSpPr>
          <p:cNvPr id="5" name="TextBox 5"/>
          <p:cNvSpPr txBox="1"/>
          <p:nvPr/>
        </p:nvSpPr>
        <p:spPr>
          <a:xfrm>
            <a:off x="564895" y="1019175"/>
            <a:ext cx="17249953" cy="3629789"/>
          </a:xfrm>
          <a:prstGeom prst="rect">
            <a:avLst/>
          </a:prstGeom>
        </p:spPr>
        <p:txBody>
          <a:bodyPr lIns="0" tIns="0" rIns="0" bIns="0" rtlCol="0" anchor="t">
            <a:spAutoFit/>
          </a:bodyPr>
          <a:lstStyle/>
          <a:p>
            <a:pPr>
              <a:lnSpc>
                <a:spcPts val="5703"/>
              </a:lnSpc>
            </a:pPr>
            <a:r>
              <a:rPr lang="en-US" sz="4757" spc="-185">
                <a:solidFill>
                  <a:srgbClr val="000000"/>
                </a:solidFill>
                <a:latin typeface="Open Sans"/>
              </a:rPr>
              <a:t>Model sau khi train:</a:t>
            </a:r>
          </a:p>
          <a:p>
            <a:pPr>
              <a:lnSpc>
                <a:spcPts val="5703"/>
              </a:lnSpc>
            </a:pPr>
            <a:endParaRPr lang="en-US" sz="4757" spc="-185">
              <a:solidFill>
                <a:srgbClr val="000000"/>
              </a:solidFill>
              <a:latin typeface="Open Sans"/>
            </a:endParaRPr>
          </a:p>
          <a:p>
            <a:pPr>
              <a:lnSpc>
                <a:spcPts val="5703"/>
              </a:lnSpc>
            </a:pPr>
            <a:endParaRPr lang="en-US" sz="4757" spc="-185">
              <a:solidFill>
                <a:srgbClr val="000000"/>
              </a:solidFill>
              <a:latin typeface="Open Sans"/>
            </a:endParaRPr>
          </a:p>
          <a:p>
            <a:pPr>
              <a:lnSpc>
                <a:spcPts val="5703"/>
              </a:lnSpc>
            </a:pPr>
            <a:endParaRPr lang="en-US" sz="4757" spc="-185">
              <a:solidFill>
                <a:srgbClr val="000000"/>
              </a:solidFill>
              <a:latin typeface="Open Sans"/>
            </a:endParaRPr>
          </a:p>
          <a:p>
            <a:pPr>
              <a:lnSpc>
                <a:spcPts val="5708"/>
              </a:lnSpc>
            </a:pPr>
            <a:endParaRPr lang="en-US" sz="4757" spc="-185">
              <a:solidFill>
                <a:srgbClr val="000000"/>
              </a:solidFill>
              <a:latin typeface="Open Sans"/>
            </a:endParaRPr>
          </a:p>
        </p:txBody>
      </p:sp>
      <p:sp>
        <p:nvSpPr>
          <p:cNvPr id="6" name="TextBox 6"/>
          <p:cNvSpPr txBox="1"/>
          <p:nvPr/>
        </p:nvSpPr>
        <p:spPr>
          <a:xfrm>
            <a:off x="2011680" y="-90488"/>
            <a:ext cx="16276320" cy="876275"/>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7.Code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grpSp>
        <p:nvGrpSpPr>
          <p:cNvPr id="4" name="Group 4"/>
          <p:cNvGrpSpPr/>
          <p:nvPr/>
        </p:nvGrpSpPr>
        <p:grpSpPr>
          <a:xfrm>
            <a:off x="1028700" y="1332075"/>
            <a:ext cx="16453078" cy="6065568"/>
            <a:chOff x="0" y="0"/>
            <a:chExt cx="16182949" cy="5965983"/>
          </a:xfrm>
        </p:grpSpPr>
        <p:sp>
          <p:nvSpPr>
            <p:cNvPr id="5" name="Freeform 5"/>
            <p:cNvSpPr/>
            <p:nvPr/>
          </p:nvSpPr>
          <p:spPr>
            <a:xfrm>
              <a:off x="0" y="0"/>
              <a:ext cx="16182958" cy="5965952"/>
            </a:xfrm>
            <a:custGeom>
              <a:avLst/>
              <a:gdLst/>
              <a:ahLst/>
              <a:cxnLst/>
              <a:rect l="l" t="t" r="r" b="b"/>
              <a:pathLst>
                <a:path w="16182958" h="5965952">
                  <a:moveTo>
                    <a:pt x="0" y="0"/>
                  </a:moveTo>
                  <a:lnTo>
                    <a:pt x="16182958" y="0"/>
                  </a:lnTo>
                  <a:lnTo>
                    <a:pt x="16182958" y="5965952"/>
                  </a:lnTo>
                  <a:lnTo>
                    <a:pt x="0" y="5965952"/>
                  </a:lnTo>
                  <a:lnTo>
                    <a:pt x="0" y="0"/>
                  </a:lnTo>
                  <a:close/>
                </a:path>
              </a:pathLst>
            </a:custGeom>
            <a:blipFill>
              <a:blip r:embed="rId3"/>
              <a:stretch>
                <a:fillRect l="-22" r="-22"/>
              </a:stretch>
            </a:blipFill>
          </p:spPr>
        </p:sp>
      </p:grpSp>
      <p:sp>
        <p:nvSpPr>
          <p:cNvPr id="6" name="TextBox 6"/>
          <p:cNvSpPr txBox="1"/>
          <p:nvPr/>
        </p:nvSpPr>
        <p:spPr>
          <a:xfrm>
            <a:off x="1928941" y="-9525"/>
            <a:ext cx="9050478" cy="876275"/>
          </a:xfrm>
          <a:prstGeom prst="rect">
            <a:avLst/>
          </a:prstGeom>
        </p:spPr>
        <p:txBody>
          <a:bodyPr lIns="0" tIns="0" rIns="0" bIns="0" rtlCol="0" anchor="t">
            <a:spAutoFit/>
          </a:bodyPr>
          <a:lstStyle/>
          <a:p>
            <a:pPr algn="just">
              <a:lnSpc>
                <a:spcPts val="6839"/>
              </a:lnSpc>
            </a:pPr>
            <a:r>
              <a:rPr lang="en-US" sz="5699" spc="-227">
                <a:solidFill>
                  <a:srgbClr val="000000"/>
                </a:solidFill>
                <a:latin typeface="Open Sans Bold"/>
              </a:rPr>
              <a:t>1. Giới thiệu về Pix2pix</a:t>
            </a:r>
          </a:p>
        </p:txBody>
      </p:sp>
      <p:sp>
        <p:nvSpPr>
          <p:cNvPr id="7" name="TextBox 7"/>
          <p:cNvSpPr txBox="1"/>
          <p:nvPr/>
        </p:nvSpPr>
        <p:spPr>
          <a:xfrm>
            <a:off x="1028700" y="7938442"/>
            <a:ext cx="16230600" cy="1943316"/>
          </a:xfrm>
          <a:prstGeom prst="rect">
            <a:avLst/>
          </a:prstGeom>
        </p:spPr>
        <p:txBody>
          <a:bodyPr lIns="0" tIns="0" rIns="0" bIns="0" rtlCol="0" anchor="t">
            <a:spAutoFit/>
          </a:bodyPr>
          <a:lstStyle/>
          <a:p>
            <a:pPr>
              <a:lnSpc>
                <a:spcPts val="3836"/>
              </a:lnSpc>
            </a:pPr>
            <a:r>
              <a:rPr lang="en-US" sz="3200" spc="-124">
                <a:solidFill>
                  <a:srgbClr val="000000"/>
                </a:solidFill>
                <a:latin typeface="Open Sans"/>
              </a:rPr>
              <a:t>-Pix2pix: sử dụng mô hình GAN (Generative Adversarial Networks) để thực hiện chuyển đổi hình ảnh từ một miền dữ liệu sang miền dữ liệu khác thông qua quá trình huấn luyện trên cặp dữ liệu đào tạo gồm hình ảnh đầu vào và hình ảnh mục tiêu tương ứng.</a:t>
            </a:r>
          </a:p>
          <a:p>
            <a:pPr>
              <a:lnSpc>
                <a:spcPts val="3839"/>
              </a:lnSpc>
            </a:pPr>
            <a:endParaRPr lang="en-US" sz="3200" spc="-124">
              <a:solidFill>
                <a:srgbClr val="000000"/>
              </a:solidFill>
              <a:latin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TextBox 4"/>
          <p:cNvSpPr txBox="1"/>
          <p:nvPr/>
        </p:nvSpPr>
        <p:spPr>
          <a:xfrm>
            <a:off x="1928941" y="-9525"/>
            <a:ext cx="9050478" cy="876275"/>
          </a:xfrm>
          <a:prstGeom prst="rect">
            <a:avLst/>
          </a:prstGeom>
        </p:spPr>
        <p:txBody>
          <a:bodyPr lIns="0" tIns="0" rIns="0" bIns="0" rtlCol="0" anchor="t">
            <a:spAutoFit/>
          </a:bodyPr>
          <a:lstStyle/>
          <a:p>
            <a:pPr algn="just">
              <a:lnSpc>
                <a:spcPts val="6839"/>
              </a:lnSpc>
            </a:pPr>
            <a:r>
              <a:rPr lang="en-US" sz="5699" spc="-227">
                <a:solidFill>
                  <a:srgbClr val="000000"/>
                </a:solidFill>
                <a:latin typeface="Open Sans Bold"/>
              </a:rPr>
              <a:t>1. Giới thiệu về Pix2pix</a:t>
            </a:r>
          </a:p>
        </p:txBody>
      </p:sp>
      <p:sp>
        <p:nvSpPr>
          <p:cNvPr id="5" name="TextBox 5"/>
          <p:cNvSpPr txBox="1"/>
          <p:nvPr/>
        </p:nvSpPr>
        <p:spPr>
          <a:xfrm>
            <a:off x="820581" y="1427088"/>
            <a:ext cx="17182478" cy="5657136"/>
          </a:xfrm>
          <a:prstGeom prst="rect">
            <a:avLst/>
          </a:prstGeom>
        </p:spPr>
        <p:txBody>
          <a:bodyPr lIns="0" tIns="0" rIns="0" bIns="0" rtlCol="0" anchor="t">
            <a:spAutoFit/>
          </a:bodyPr>
          <a:lstStyle/>
          <a:p>
            <a:pPr>
              <a:lnSpc>
                <a:spcPts val="4061"/>
              </a:lnSpc>
            </a:pPr>
            <a:r>
              <a:rPr lang="en-US" sz="3387" spc="-132">
                <a:solidFill>
                  <a:srgbClr val="000000"/>
                </a:solidFill>
                <a:latin typeface="Open Sans"/>
              </a:rPr>
              <a:t>+ Chuyển đổi hình ảnh từ đen trắng sang màu sắc: Pix2pix có thể tự động thêm màu sắc vào hình ảnh đen trắng, tạo ra những bức tranh sắc nét và sống động hơn.</a:t>
            </a:r>
          </a:p>
          <a:p>
            <a:pPr>
              <a:lnSpc>
                <a:spcPts val="4061"/>
              </a:lnSpc>
            </a:pPr>
            <a:r>
              <a:rPr lang="en-US" sz="3387" spc="-132">
                <a:solidFill>
                  <a:srgbClr val="000000"/>
                </a:solidFill>
                <a:latin typeface="Open Sans"/>
              </a:rPr>
              <a:t>+ Chuyển đổi từ sketch thành hình ảnh đầy đủ: Nó có thể chuyển đổi các bản vẽ tay đơn giản thành hình ảnh thực tế, hữu ích trong lĩnh vực thiết kế và nghệ thuật số.</a:t>
            </a:r>
          </a:p>
          <a:p>
            <a:pPr>
              <a:lnSpc>
                <a:spcPts val="4061"/>
              </a:lnSpc>
            </a:pPr>
            <a:r>
              <a:rPr lang="en-US" sz="3387" spc="-132">
                <a:solidFill>
                  <a:srgbClr val="000000"/>
                </a:solidFill>
                <a:latin typeface="Open Sans"/>
              </a:rPr>
              <a:t>+ Chuyển đổi hình ảnh ngày thành hình ảnh đêm: Điều này có thể hữu ích trong việc tạo ra dữ liệu mô phỏng hoặc trong việc hiển thị các biến đổi không gian thời gian trong ảnh.</a:t>
            </a:r>
          </a:p>
          <a:p>
            <a:pPr>
              <a:lnSpc>
                <a:spcPts val="4061"/>
              </a:lnSpc>
            </a:pPr>
            <a:r>
              <a:rPr lang="en-US" sz="3387" spc="-132">
                <a:solidFill>
                  <a:srgbClr val="000000"/>
                </a:solidFill>
                <a:latin typeface="Open Sans"/>
              </a:rPr>
              <a:t>+ Chuyển đổi kiểu vật liệu hoặc cấu trúc: Ví dụ, từ hình ảnh vật liệu gỗ sang hình ảnh vật liệu đá, hoặc từ kiến trúc cổ điển sang kiến trúc hiện đại.</a:t>
            </a:r>
          </a:p>
          <a:p>
            <a:pPr>
              <a:lnSpc>
                <a:spcPts val="4064"/>
              </a:lnSpc>
            </a:pPr>
            <a:r>
              <a:rPr lang="en-US" sz="3387" spc="-134">
                <a:solidFill>
                  <a:srgbClr val="000000"/>
                </a:solidFill>
                <a:latin typeface="Open Sans"/>
              </a:rPr>
              <a:t>+ Ứng dụng trong y học và khoa học: Pix2pix cũng có thể được áp dụng trong việc xử lý hình ảnh y khoa, chẳng hạn như chuyển đổi hình ảnh từ MRI sang hình ảnh CT để hỗ trợ chẩn đoán và phân tích y học.</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804751" y="3884593"/>
            <a:ext cx="16454549" cy="5872845"/>
          </a:xfrm>
          <a:custGeom>
            <a:avLst/>
            <a:gdLst/>
            <a:ahLst/>
            <a:cxnLst/>
            <a:rect l="l" t="t" r="r" b="b"/>
            <a:pathLst>
              <a:path w="16454549" h="5872845">
                <a:moveTo>
                  <a:pt x="0" y="0"/>
                </a:moveTo>
                <a:lnTo>
                  <a:pt x="16454549" y="0"/>
                </a:lnTo>
                <a:lnTo>
                  <a:pt x="16454549" y="5872846"/>
                </a:lnTo>
                <a:lnTo>
                  <a:pt x="0" y="5872846"/>
                </a:lnTo>
                <a:lnTo>
                  <a:pt x="0" y="0"/>
                </a:lnTo>
                <a:close/>
              </a:path>
            </a:pathLst>
          </a:custGeom>
          <a:blipFill>
            <a:blip r:embed="rId3"/>
            <a:stretch>
              <a:fillRect/>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2. Pix2pix model</a:t>
            </a:r>
          </a:p>
        </p:txBody>
      </p:sp>
      <p:sp>
        <p:nvSpPr>
          <p:cNvPr id="6" name="TextBox 6"/>
          <p:cNvSpPr txBox="1"/>
          <p:nvPr/>
        </p:nvSpPr>
        <p:spPr>
          <a:xfrm>
            <a:off x="804751" y="1028700"/>
            <a:ext cx="16454549" cy="3428496"/>
          </a:xfrm>
          <a:prstGeom prst="rect">
            <a:avLst/>
          </a:prstGeom>
        </p:spPr>
        <p:txBody>
          <a:bodyPr lIns="0" tIns="0" rIns="0" bIns="0" rtlCol="0" anchor="t">
            <a:spAutoFit/>
          </a:bodyPr>
          <a:lstStyle/>
          <a:p>
            <a:pPr>
              <a:lnSpc>
                <a:spcPts val="5418"/>
              </a:lnSpc>
            </a:pPr>
            <a:r>
              <a:rPr lang="en-US" sz="4515" spc="-178">
                <a:solidFill>
                  <a:srgbClr val="000000"/>
                </a:solidFill>
                <a:latin typeface="Open Sans"/>
              </a:rPr>
              <a:t>Pix2pix là 1 mạng GAN nên cũng có 2 phần Generator (G) để sinh ảnh fake và Discriminator (D) để phân biệt ảnh thật và ảnh fake. Tuy nhiên khác với những mạng GAN bình thường khi input của generator là noise, thì trong pix2pix input của generator là ảnh vẽ. Và output của generator là ảnh đủ màu sắc.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1408216" y="1028700"/>
            <a:ext cx="15471569" cy="4697899"/>
          </a:xfrm>
          <a:custGeom>
            <a:avLst/>
            <a:gdLst/>
            <a:ahLst/>
            <a:cxnLst/>
            <a:rect l="l" t="t" r="r" b="b"/>
            <a:pathLst>
              <a:path w="15471569" h="4697899">
                <a:moveTo>
                  <a:pt x="0" y="0"/>
                </a:moveTo>
                <a:lnTo>
                  <a:pt x="15471568" y="0"/>
                </a:lnTo>
                <a:lnTo>
                  <a:pt x="15471568" y="4697899"/>
                </a:lnTo>
                <a:lnTo>
                  <a:pt x="0" y="4697899"/>
                </a:lnTo>
                <a:lnTo>
                  <a:pt x="0" y="0"/>
                </a:lnTo>
                <a:close/>
              </a:path>
            </a:pathLst>
          </a:custGeom>
          <a:blipFill>
            <a:blip r:embed="rId3"/>
            <a:stretch>
              <a:fillRect t="-14396" b="-3145"/>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2. Pix2pix model</a:t>
            </a:r>
          </a:p>
        </p:txBody>
      </p:sp>
      <p:sp>
        <p:nvSpPr>
          <p:cNvPr id="6" name="TextBox 6"/>
          <p:cNvSpPr txBox="1"/>
          <p:nvPr/>
        </p:nvSpPr>
        <p:spPr>
          <a:xfrm>
            <a:off x="729078" y="5726599"/>
            <a:ext cx="17558922" cy="4800905"/>
          </a:xfrm>
          <a:prstGeom prst="rect">
            <a:avLst/>
          </a:prstGeom>
        </p:spPr>
        <p:txBody>
          <a:bodyPr lIns="0" tIns="0" rIns="0" bIns="0" rtlCol="0" anchor="t">
            <a:spAutoFit/>
          </a:bodyPr>
          <a:lstStyle/>
          <a:p>
            <a:pPr>
              <a:lnSpc>
                <a:spcPts val="5414"/>
              </a:lnSpc>
            </a:pPr>
            <a:r>
              <a:rPr lang="en-US" sz="4515" spc="-176">
                <a:solidFill>
                  <a:srgbClr val="000000"/>
                </a:solidFill>
                <a:latin typeface="Open Sans"/>
              </a:rPr>
              <a:t>Input của discriminator là ảnh x (input của generator) và (G(x) hoặc y). Các cặp ảnh này có cùng kích thước được xếp lên nhau rồi cho vào discriminator.</a:t>
            </a:r>
          </a:p>
          <a:p>
            <a:pPr>
              <a:lnSpc>
                <a:spcPts val="5414"/>
              </a:lnSpc>
            </a:pPr>
            <a:r>
              <a:rPr lang="en-US" sz="4515" spc="-176">
                <a:solidFill>
                  <a:srgbClr val="000000"/>
                </a:solidFill>
                <a:latin typeface="Open Sans"/>
              </a:rPr>
              <a:t>Mọi người nhìn ảnh trên rất rõ, discriminator học bằng cách phân biệt x và G(x) là ảnh fake, x và y là ảnh thật. Ngược lại generator sẽ học bằng cách cho x và G(x) là ảnh thật.</a:t>
            </a:r>
          </a:p>
          <a:p>
            <a:pPr>
              <a:lnSpc>
                <a:spcPts val="5418"/>
              </a:lnSpc>
            </a:pPr>
            <a:endParaRPr lang="en-US" sz="4515" spc="-176">
              <a:solidFill>
                <a:srgbClr val="000000"/>
              </a:solidFill>
              <a:latin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1028700" y="1118165"/>
            <a:ext cx="16230600" cy="7588140"/>
          </a:xfrm>
          <a:custGeom>
            <a:avLst/>
            <a:gdLst/>
            <a:ahLst/>
            <a:cxnLst/>
            <a:rect l="l" t="t" r="r" b="b"/>
            <a:pathLst>
              <a:path w="16230600" h="7588140">
                <a:moveTo>
                  <a:pt x="0" y="0"/>
                </a:moveTo>
                <a:lnTo>
                  <a:pt x="16230600" y="0"/>
                </a:lnTo>
                <a:lnTo>
                  <a:pt x="16230600" y="7588139"/>
                </a:lnTo>
                <a:lnTo>
                  <a:pt x="0" y="7588139"/>
                </a:lnTo>
                <a:lnTo>
                  <a:pt x="0" y="0"/>
                </a:lnTo>
                <a:close/>
              </a:path>
            </a:pathLst>
          </a:custGeom>
          <a:blipFill>
            <a:blip r:embed="rId3"/>
            <a:stretch>
              <a:fillRect/>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3. Generator</a:t>
            </a:r>
          </a:p>
        </p:txBody>
      </p:sp>
      <p:sp>
        <p:nvSpPr>
          <p:cNvPr id="6" name="TextBox 6"/>
          <p:cNvSpPr txBox="1"/>
          <p:nvPr/>
        </p:nvSpPr>
        <p:spPr>
          <a:xfrm>
            <a:off x="2011680" y="8963009"/>
            <a:ext cx="13798574" cy="590582"/>
          </a:xfrm>
          <a:prstGeom prst="rect">
            <a:avLst/>
          </a:prstGeom>
        </p:spPr>
        <p:txBody>
          <a:bodyPr lIns="0" tIns="0" rIns="0" bIns="0" rtlCol="0" anchor="t">
            <a:spAutoFit/>
          </a:bodyPr>
          <a:lstStyle/>
          <a:p>
            <a:pPr algn="ctr">
              <a:lnSpc>
                <a:spcPts val="4656"/>
              </a:lnSpc>
            </a:pPr>
            <a:r>
              <a:rPr lang="en-US" sz="3880" spc="-153">
                <a:solidFill>
                  <a:srgbClr val="000000"/>
                </a:solidFill>
                <a:latin typeface="Open Sans Italics"/>
              </a:rPr>
              <a:t>Ví dụ về Conv2D, Conv2D Transpose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TextBox 4"/>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3. Generator</a:t>
            </a:r>
          </a:p>
        </p:txBody>
      </p:sp>
      <p:sp>
        <p:nvSpPr>
          <p:cNvPr id="5" name="TextBox 5"/>
          <p:cNvSpPr txBox="1"/>
          <p:nvPr/>
        </p:nvSpPr>
        <p:spPr>
          <a:xfrm>
            <a:off x="15362446" y="1028700"/>
            <a:ext cx="2892263" cy="5905532"/>
          </a:xfrm>
          <a:prstGeom prst="rect">
            <a:avLst/>
          </a:prstGeom>
        </p:spPr>
        <p:txBody>
          <a:bodyPr lIns="0" tIns="0" rIns="0" bIns="0" rtlCol="0" anchor="t">
            <a:spAutoFit/>
          </a:bodyPr>
          <a:lstStyle/>
          <a:p>
            <a:pPr algn="ctr">
              <a:lnSpc>
                <a:spcPts val="4656"/>
              </a:lnSpc>
            </a:pPr>
            <a:r>
              <a:rPr lang="en-US" sz="3880" spc="-153">
                <a:solidFill>
                  <a:srgbClr val="000000"/>
                </a:solidFill>
                <a:latin typeface="Open Sans"/>
              </a:rPr>
              <a:t>Generator input là ảnh vẽ output là ảnh màu nên kiến trúc cũng gần gần giống với U-Net, dạng encoder-decoder.</a:t>
            </a:r>
          </a:p>
        </p:txBody>
      </p:sp>
      <p:sp>
        <p:nvSpPr>
          <p:cNvPr id="6" name="Freeform 6"/>
          <p:cNvSpPr/>
          <p:nvPr/>
        </p:nvSpPr>
        <p:spPr>
          <a:xfrm>
            <a:off x="0" y="1028700"/>
            <a:ext cx="15362446" cy="8631638"/>
          </a:xfrm>
          <a:custGeom>
            <a:avLst/>
            <a:gdLst/>
            <a:ahLst/>
            <a:cxnLst/>
            <a:rect l="l" t="t" r="r" b="b"/>
            <a:pathLst>
              <a:path w="15362446" h="8631638">
                <a:moveTo>
                  <a:pt x="0" y="0"/>
                </a:moveTo>
                <a:lnTo>
                  <a:pt x="15362446" y="0"/>
                </a:lnTo>
                <a:lnTo>
                  <a:pt x="15362446" y="8631638"/>
                </a:lnTo>
                <a:lnTo>
                  <a:pt x="0" y="8631638"/>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0" y="1028700"/>
            <a:ext cx="15362446" cy="8631638"/>
          </a:xfrm>
          <a:custGeom>
            <a:avLst/>
            <a:gdLst/>
            <a:ahLst/>
            <a:cxnLst/>
            <a:rect l="l" t="t" r="r" b="b"/>
            <a:pathLst>
              <a:path w="15362446" h="8631638">
                <a:moveTo>
                  <a:pt x="0" y="0"/>
                </a:moveTo>
                <a:lnTo>
                  <a:pt x="15362446" y="0"/>
                </a:lnTo>
                <a:lnTo>
                  <a:pt x="15362446" y="8631638"/>
                </a:lnTo>
                <a:lnTo>
                  <a:pt x="0" y="8631638"/>
                </a:lnTo>
                <a:lnTo>
                  <a:pt x="0" y="0"/>
                </a:lnTo>
                <a:close/>
              </a:path>
            </a:pathLst>
          </a:custGeom>
          <a:blipFill>
            <a:blip r:embed="rId3"/>
            <a:stretch>
              <a:fillRect/>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3. Generator</a:t>
            </a:r>
          </a:p>
        </p:txBody>
      </p:sp>
      <p:sp>
        <p:nvSpPr>
          <p:cNvPr id="6" name="TextBox 6"/>
          <p:cNvSpPr txBox="1"/>
          <p:nvPr/>
        </p:nvSpPr>
        <p:spPr>
          <a:xfrm>
            <a:off x="15362446" y="1028700"/>
            <a:ext cx="2892263" cy="5904450"/>
          </a:xfrm>
          <a:prstGeom prst="rect">
            <a:avLst/>
          </a:prstGeom>
        </p:spPr>
        <p:txBody>
          <a:bodyPr lIns="0" tIns="0" rIns="0" bIns="0" rtlCol="0" anchor="t">
            <a:spAutoFit/>
          </a:bodyPr>
          <a:lstStyle/>
          <a:p>
            <a:pPr algn="ctr">
              <a:lnSpc>
                <a:spcPts val="4656"/>
              </a:lnSpc>
            </a:pPr>
            <a:r>
              <a:rPr lang="en-US" sz="3880" spc="-153">
                <a:solidFill>
                  <a:srgbClr val="000000"/>
                </a:solidFill>
                <a:latin typeface="Open Sans"/>
              </a:rPr>
              <a:t>Ngoài ra còn có thể sử dụng ý tưởng của resnet (densenet) để cộng (nối) các layer tương ứng ở encoder với decoder.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10287000"/>
            <a:chOff x="0" y="0"/>
            <a:chExt cx="24384000" cy="13716000"/>
          </a:xfrm>
        </p:grpSpPr>
        <p:sp>
          <p:nvSpPr>
            <p:cNvPr id="3" name="Freeform 3"/>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lnTo>
                    <a:pt x="0" y="0"/>
                  </a:lnTo>
                  <a:close/>
                </a:path>
              </a:pathLst>
            </a:custGeom>
            <a:blipFill>
              <a:blip r:embed="rId2"/>
              <a:stretch>
                <a:fillRect t="-139" b="-139"/>
              </a:stretch>
            </a:blipFill>
          </p:spPr>
        </p:sp>
      </p:grpSp>
      <p:sp>
        <p:nvSpPr>
          <p:cNvPr id="4" name="Freeform 4"/>
          <p:cNvSpPr/>
          <p:nvPr/>
        </p:nvSpPr>
        <p:spPr>
          <a:xfrm>
            <a:off x="1028700" y="1846157"/>
            <a:ext cx="16230600" cy="2637692"/>
          </a:xfrm>
          <a:custGeom>
            <a:avLst/>
            <a:gdLst/>
            <a:ahLst/>
            <a:cxnLst/>
            <a:rect l="l" t="t" r="r" b="b"/>
            <a:pathLst>
              <a:path w="16230600" h="2637692">
                <a:moveTo>
                  <a:pt x="0" y="0"/>
                </a:moveTo>
                <a:lnTo>
                  <a:pt x="16230600" y="0"/>
                </a:lnTo>
                <a:lnTo>
                  <a:pt x="16230600" y="2637693"/>
                </a:lnTo>
                <a:lnTo>
                  <a:pt x="0" y="2637693"/>
                </a:lnTo>
                <a:lnTo>
                  <a:pt x="0" y="0"/>
                </a:lnTo>
                <a:close/>
              </a:path>
            </a:pathLst>
          </a:custGeom>
          <a:blipFill>
            <a:blip r:embed="rId3"/>
            <a:stretch>
              <a:fillRect/>
            </a:stretch>
          </a:blipFill>
        </p:spPr>
      </p:sp>
      <p:sp>
        <p:nvSpPr>
          <p:cNvPr id="5" name="TextBox 5"/>
          <p:cNvSpPr txBox="1"/>
          <p:nvPr/>
        </p:nvSpPr>
        <p:spPr>
          <a:xfrm>
            <a:off x="2011680" y="-90488"/>
            <a:ext cx="16276320" cy="876220"/>
          </a:xfrm>
          <a:prstGeom prst="rect">
            <a:avLst/>
          </a:prstGeom>
        </p:spPr>
        <p:txBody>
          <a:bodyPr lIns="0" tIns="0" rIns="0" bIns="0" rtlCol="0" anchor="t">
            <a:spAutoFit/>
          </a:bodyPr>
          <a:lstStyle/>
          <a:p>
            <a:pPr algn="just">
              <a:lnSpc>
                <a:spcPts val="6838"/>
              </a:lnSpc>
            </a:pPr>
            <a:r>
              <a:rPr lang="en-US" sz="5698" spc="-226">
                <a:solidFill>
                  <a:srgbClr val="000000"/>
                </a:solidFill>
                <a:latin typeface="Open Sans Bold"/>
              </a:rPr>
              <a:t>4. Discriminator</a:t>
            </a:r>
          </a:p>
        </p:txBody>
      </p:sp>
      <p:sp>
        <p:nvSpPr>
          <p:cNvPr id="6" name="TextBox 6"/>
          <p:cNvSpPr txBox="1"/>
          <p:nvPr/>
        </p:nvSpPr>
        <p:spPr>
          <a:xfrm>
            <a:off x="731387" y="4474325"/>
            <a:ext cx="16854957" cy="4772240"/>
          </a:xfrm>
          <a:prstGeom prst="rect">
            <a:avLst/>
          </a:prstGeom>
        </p:spPr>
        <p:txBody>
          <a:bodyPr lIns="0" tIns="0" rIns="0" bIns="0" rtlCol="0" anchor="t">
            <a:spAutoFit/>
          </a:bodyPr>
          <a:lstStyle/>
          <a:p>
            <a:pPr algn="just">
              <a:lnSpc>
                <a:spcPts val="3814"/>
              </a:lnSpc>
            </a:pPr>
            <a:r>
              <a:rPr lang="en-US" sz="3180" spc="-124">
                <a:solidFill>
                  <a:srgbClr val="000000"/>
                </a:solidFill>
                <a:latin typeface="Open Sans"/>
              </a:rPr>
              <a:t>-Discriminator sẽ có input là 2 ảnh: 1 là input của generator và 2 là ảnh output của generator hoặc ảnh output thật, (input của generator , output của generator), hoặc ( input của generator, ảnh output thật ). Điểm khác ở đây là input của discriminator còn có cả ảnh input đầu vào nữa. Vì mạng GAN thông thường input là noise, còn pix2pix input là ảnh vẽ nên còn được gọi là condition GAN (cGAN), tức là ảnh output ra phụ thuộc vào ảnh input đầu vào. Việc cho cả ảnh input vào giúp discriminator dễ phân biệt hơn ảnh nào là generator sinh ra và ảnh nào trong dataset.</a:t>
            </a:r>
          </a:p>
          <a:p>
            <a:pPr algn="just">
              <a:lnSpc>
                <a:spcPts val="3814"/>
              </a:lnSpc>
            </a:pPr>
            <a:r>
              <a:rPr lang="en-US" sz="3180" spc="-124">
                <a:solidFill>
                  <a:srgbClr val="000000"/>
                </a:solidFill>
                <a:latin typeface="Open Sans"/>
              </a:rPr>
              <a:t>2 ảnh đầu vào sẽ được nối với nhau sau đó thực hiện các lớp trong ConvNet và ra output 30*30*1, khác với discriminator trong GAN mình biết output 1 node và là bài toán binary classification nhỉ? Cách thiết kế mạng discrimintor như vậy gọi là PatchGAN</a:t>
            </a:r>
          </a:p>
          <a:p>
            <a:pPr algn="just">
              <a:lnSpc>
                <a:spcPts val="3816"/>
              </a:lnSpc>
            </a:pPr>
            <a:r>
              <a:rPr lang="en-US" sz="3180" spc="-125">
                <a:solidFill>
                  <a:srgbClr val="000000"/>
                </a:solidFill>
                <a:latin typeface="Open Sans"/>
              </a:rPr>
              <a:t>Tóm lại input Discriminator có 2 loại: (khung + ảnh thật) -&gt; thật và (khung + ảnh giả)-&gt; giả</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1109</Words>
  <Application>Microsoft Office PowerPoint</Application>
  <PresentationFormat>Custom</PresentationFormat>
  <Paragraphs>56</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Open Sans</vt:lpstr>
      <vt:lpstr>Arial</vt:lpstr>
      <vt:lpstr>Calibri</vt:lpstr>
      <vt:lpstr>Open Sans Bold</vt:lpstr>
      <vt:lpstr>Open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ĐỀ TÀI HỌC SÂU</dc:title>
  <cp:lastModifiedBy>Ninja Algorithm</cp:lastModifiedBy>
  <cp:revision>2</cp:revision>
  <dcterms:created xsi:type="dcterms:W3CDTF">2006-08-16T00:00:00Z</dcterms:created>
  <dcterms:modified xsi:type="dcterms:W3CDTF">2023-12-09T05:03:56Z</dcterms:modified>
  <dc:identifier>DAF0nDPnZfI</dc:identifier>
</cp:coreProperties>
</file>

<file path=docProps/thumbnail.jpeg>
</file>